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7" r:id="rId2"/>
    <p:sldId id="256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2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31"/>
    <p:restoredTop sz="81869"/>
  </p:normalViewPr>
  <p:slideViewPr>
    <p:cSldViewPr snapToGrid="0" snapToObjects="1">
      <p:cViewPr varScale="1">
        <p:scale>
          <a:sx n="82" d="100"/>
          <a:sy n="82" d="100"/>
        </p:scale>
        <p:origin x="200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F0179BD-E3A6-7141-AA8B-67607AB230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56CB9E-1971-A744-9A8E-68499D2BE1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8E085FED-AB60-5D4B-908C-272CF57FCCC8}" type="datetimeFigureOut">
              <a:rPr lang="en-US"/>
              <a:pPr>
                <a:defRPr/>
              </a:pPr>
              <a:t>5/17/21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832292-BA5B-5D4E-8B59-00267C04551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1DC9DC-FB4C-9B4C-AF88-2CA8CC02B72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537A742D-4EDC-8A4F-954B-50BF3DFA4466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tiff>
</file>

<file path=ppt/media/image29.jpeg>
</file>

<file path=ppt/media/image3.png>
</file>

<file path=ppt/media/image30.png>
</file>

<file path=ppt/media/image31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69A01D0-2B46-464E-855E-44B34220570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1ADCED-0751-E445-8527-987395FA35D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F2310BE-FF16-9047-9A77-51EB96930A2C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FD1E6F39-717A-B14D-B48D-E872D170597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173FD18D-A31D-D444-8A37-9C0B8D9B77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F52C33-70CC-ED46-915B-DEC808F0C3D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00A47F-6AB3-EB4B-91D6-6F24DE740D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/>
            </a:lvl1pPr>
          </a:lstStyle>
          <a:p>
            <a:pPr>
              <a:defRPr/>
            </a:pPr>
            <a:fld id="{C475045A-BA76-3143-A631-CB9ED19FF814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db.org/pdb/search/structidSearch.do?structureId=1HD2" TargetMode="External"/><Relationship Id="rId7" Type="http://schemas.openxmlformats.org/officeDocument/2006/relationships/hyperlink" Target="http://www.ncbi.nlm.nih.gov/nuccore/?term=NP_280562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nature.com/nature/journal/v485/n7399/full/nature11088.html%23ref48" TargetMode="External"/><Relationship Id="rId5" Type="http://schemas.openxmlformats.org/officeDocument/2006/relationships/hyperlink" Target="http://www.pdb.org/pdb/search/structidSearch.do?structureId=1QMV" TargetMode="External"/><Relationship Id="rId4" Type="http://schemas.openxmlformats.org/officeDocument/2006/relationships/hyperlink" Target="http://www.nature.com/nature/journal/v485/n7399/full/nature11088.html%23ref47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>
            <a:extLst>
              <a:ext uri="{FF2B5EF4-FFF2-40B4-BE49-F238E27FC236}">
                <a16:creationId xmlns:a16="http://schemas.microsoft.com/office/drawing/2014/main" id="{279E8209-C87E-0746-B373-9A28DBAC2A0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4" name="Notes Placeholder 2">
            <a:extLst>
              <a:ext uri="{FF2B5EF4-FFF2-40B4-BE49-F238E27FC236}">
                <a16:creationId xmlns:a16="http://schemas.microsoft.com/office/drawing/2014/main" id="{87BD7EC1-3B25-5540-8428-025A01AAE410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b="1">
                <a:ea typeface="ＭＳ Ｐゴシック" panose="020B0600070205080204" pitchFamily="34" charset="-128"/>
              </a:rPr>
              <a:t>Figure 1: The peroxiredoxin active site is highly conserved in all domains of life.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b="1">
                <a:ea typeface="ＭＳ Ｐゴシック" panose="020B0600070205080204" pitchFamily="34" charset="-128"/>
              </a:rPr>
              <a:t>a</a:t>
            </a:r>
            <a:r>
              <a:rPr lang="en-US" altLang="en-US">
                <a:ea typeface="ＭＳ Ｐゴシック" panose="020B0600070205080204" pitchFamily="34" charset="-128"/>
              </a:rPr>
              <a:t>, Multiple sequence alignment showing peroxiredoxin amino acid sequences. The highly conserved active site is underlined. Representatives shown from Eukaryota (</a:t>
            </a:r>
            <a:r>
              <a:rPr lang="en-US" altLang="en-US" i="1">
                <a:ea typeface="ＭＳ Ｐゴシック" panose="020B0600070205080204" pitchFamily="34" charset="-128"/>
              </a:rPr>
              <a:t>At</a:t>
            </a:r>
            <a:r>
              <a:rPr lang="en-US" altLang="en-US">
                <a:ea typeface="ＭＳ Ｐゴシック" panose="020B0600070205080204" pitchFamily="34" charset="-128"/>
              </a:rPr>
              <a:t>, </a:t>
            </a:r>
            <a:r>
              <a:rPr lang="en-US" altLang="en-US" i="1">
                <a:ea typeface="ＭＳ Ｐゴシック" panose="020B0600070205080204" pitchFamily="34" charset="-128"/>
              </a:rPr>
              <a:t>A. thaliana</a:t>
            </a:r>
            <a:r>
              <a:rPr lang="en-US" altLang="en-US">
                <a:ea typeface="ＭＳ Ｐゴシック" panose="020B0600070205080204" pitchFamily="34" charset="-128"/>
              </a:rPr>
              <a:t>; </a:t>
            </a:r>
            <a:r>
              <a:rPr lang="en-US" altLang="en-US" i="1">
                <a:ea typeface="ＭＳ Ｐゴシック" panose="020B0600070205080204" pitchFamily="34" charset="-128"/>
              </a:rPr>
              <a:t>Ce</a:t>
            </a:r>
            <a:r>
              <a:rPr lang="en-US" altLang="en-US">
                <a:ea typeface="ＭＳ Ｐゴシック" panose="020B0600070205080204" pitchFamily="34" charset="-128"/>
              </a:rPr>
              <a:t>, </a:t>
            </a:r>
            <a:r>
              <a:rPr lang="en-US" altLang="en-US" i="1">
                <a:ea typeface="ＭＳ Ｐゴシック" panose="020B0600070205080204" pitchFamily="34" charset="-128"/>
              </a:rPr>
              <a:t>Caenorhabditis elegans</a:t>
            </a:r>
            <a:r>
              <a:rPr lang="en-US" altLang="en-US">
                <a:ea typeface="ＭＳ Ｐゴシック" panose="020B0600070205080204" pitchFamily="34" charset="-128"/>
              </a:rPr>
              <a:t>; </a:t>
            </a:r>
            <a:r>
              <a:rPr lang="en-US" altLang="en-US" i="1">
                <a:ea typeface="ＭＳ Ｐゴシック" panose="020B0600070205080204" pitchFamily="34" charset="-128"/>
              </a:rPr>
              <a:t>Dm</a:t>
            </a:r>
            <a:r>
              <a:rPr lang="en-US" altLang="en-US">
                <a:ea typeface="ＭＳ Ｐゴシック" panose="020B0600070205080204" pitchFamily="34" charset="-128"/>
              </a:rPr>
              <a:t>, </a:t>
            </a:r>
            <a:r>
              <a:rPr lang="en-US" altLang="en-US" i="1">
                <a:ea typeface="ＭＳ Ｐゴシック" panose="020B0600070205080204" pitchFamily="34" charset="-128"/>
              </a:rPr>
              <a:t>D. melanogaster</a:t>
            </a:r>
            <a:r>
              <a:rPr lang="en-US" altLang="en-US">
                <a:ea typeface="ＭＳ Ｐゴシック" panose="020B0600070205080204" pitchFamily="34" charset="-128"/>
              </a:rPr>
              <a:t>; </a:t>
            </a:r>
            <a:r>
              <a:rPr lang="en-US" altLang="en-US" i="1">
                <a:ea typeface="ＭＳ Ｐゴシック" panose="020B0600070205080204" pitchFamily="34" charset="-128"/>
              </a:rPr>
              <a:t>Hs</a:t>
            </a:r>
            <a:r>
              <a:rPr lang="en-US" altLang="en-US">
                <a:ea typeface="ＭＳ Ｐゴシック" panose="020B0600070205080204" pitchFamily="34" charset="-128"/>
              </a:rPr>
              <a:t>, </a:t>
            </a:r>
            <a:r>
              <a:rPr lang="en-US" altLang="en-US" i="1">
                <a:ea typeface="ＭＳ Ｐゴシック" panose="020B0600070205080204" pitchFamily="34" charset="-128"/>
              </a:rPr>
              <a:t>Homo sapiens</a:t>
            </a:r>
            <a:r>
              <a:rPr lang="en-US" altLang="en-US">
                <a:ea typeface="ＭＳ Ｐゴシック" panose="020B0600070205080204" pitchFamily="34" charset="-128"/>
              </a:rPr>
              <a:t>; </a:t>
            </a:r>
            <a:r>
              <a:rPr lang="en-US" altLang="en-US" i="1">
                <a:ea typeface="ＭＳ Ｐゴシック" panose="020B0600070205080204" pitchFamily="34" charset="-128"/>
              </a:rPr>
              <a:t>Mm</a:t>
            </a:r>
            <a:r>
              <a:rPr lang="en-US" altLang="en-US">
                <a:ea typeface="ＭＳ Ｐゴシック" panose="020B0600070205080204" pitchFamily="34" charset="-128"/>
              </a:rPr>
              <a:t>, </a:t>
            </a:r>
            <a:r>
              <a:rPr lang="en-US" altLang="en-US" i="1">
                <a:ea typeface="ＭＳ Ｐゴシック" panose="020B0600070205080204" pitchFamily="34" charset="-128"/>
              </a:rPr>
              <a:t>M. musculus</a:t>
            </a:r>
            <a:r>
              <a:rPr lang="en-US" altLang="en-US">
                <a:ea typeface="ＭＳ Ｐゴシック" panose="020B0600070205080204" pitchFamily="34" charset="-128"/>
              </a:rPr>
              <a:t>; </a:t>
            </a:r>
            <a:r>
              <a:rPr lang="en-US" altLang="en-US" i="1">
                <a:ea typeface="ＭＳ Ｐゴシック" panose="020B0600070205080204" pitchFamily="34" charset="-128"/>
              </a:rPr>
              <a:t>Nc</a:t>
            </a:r>
            <a:r>
              <a:rPr lang="en-US" altLang="en-US">
                <a:ea typeface="ＭＳ Ｐゴシック" panose="020B0600070205080204" pitchFamily="34" charset="-128"/>
              </a:rPr>
              <a:t>, </a:t>
            </a:r>
            <a:r>
              <a:rPr lang="en-US" altLang="en-US" i="1">
                <a:ea typeface="ＭＳ Ｐゴシック" panose="020B0600070205080204" pitchFamily="34" charset="-128"/>
              </a:rPr>
              <a:t>N. crassa</a:t>
            </a:r>
            <a:r>
              <a:rPr lang="en-US" altLang="en-US">
                <a:ea typeface="ＭＳ Ｐゴシック" panose="020B0600070205080204" pitchFamily="34" charset="-128"/>
              </a:rPr>
              <a:t>; </a:t>
            </a:r>
            <a:r>
              <a:rPr lang="en-US" altLang="en-US" i="1">
                <a:ea typeface="ＭＳ Ｐゴシック" panose="020B0600070205080204" pitchFamily="34" charset="-128"/>
              </a:rPr>
              <a:t>Ot</a:t>
            </a:r>
            <a:r>
              <a:rPr lang="en-US" altLang="en-US">
                <a:ea typeface="ＭＳ Ｐゴシック" panose="020B0600070205080204" pitchFamily="34" charset="-128"/>
              </a:rPr>
              <a:t>, </a:t>
            </a:r>
            <a:r>
              <a:rPr lang="en-US" altLang="en-US" i="1">
                <a:ea typeface="ＭＳ Ｐゴシック" panose="020B0600070205080204" pitchFamily="34" charset="-128"/>
              </a:rPr>
              <a:t>O. tauri</a:t>
            </a:r>
            <a:r>
              <a:rPr lang="en-US" altLang="en-US">
                <a:ea typeface="ＭＳ Ｐゴシック" panose="020B0600070205080204" pitchFamily="34" charset="-128"/>
              </a:rPr>
              <a:t>; </a:t>
            </a:r>
            <a:r>
              <a:rPr lang="en-US" altLang="en-US" i="1">
                <a:ea typeface="ＭＳ Ｐゴシック" panose="020B0600070205080204" pitchFamily="34" charset="-128"/>
              </a:rPr>
              <a:t>Sc</a:t>
            </a:r>
            <a:r>
              <a:rPr lang="en-US" altLang="en-US">
                <a:ea typeface="ＭＳ Ｐゴシック" panose="020B0600070205080204" pitchFamily="34" charset="-128"/>
              </a:rPr>
              <a:t>, </a:t>
            </a:r>
            <a:r>
              <a:rPr lang="en-US" altLang="en-US" i="1">
                <a:ea typeface="ＭＳ Ｐゴシック" panose="020B0600070205080204" pitchFamily="34" charset="-128"/>
              </a:rPr>
              <a:t>S. cerevisiae</a:t>
            </a:r>
            <a:r>
              <a:rPr lang="en-US" altLang="en-US">
                <a:ea typeface="ＭＳ Ｐゴシック" panose="020B0600070205080204" pitchFamily="34" charset="-128"/>
              </a:rPr>
              <a:t>), Bacteria (</a:t>
            </a:r>
            <a:r>
              <a:rPr lang="en-US" altLang="en-US" i="1">
                <a:ea typeface="ＭＳ Ｐゴシック" panose="020B0600070205080204" pitchFamily="34" charset="-128"/>
              </a:rPr>
              <a:t>Se</a:t>
            </a:r>
            <a:r>
              <a:rPr lang="en-US" altLang="en-US">
                <a:ea typeface="ＭＳ Ｐゴシック" panose="020B0600070205080204" pitchFamily="34" charset="-128"/>
              </a:rPr>
              <a:t>, </a:t>
            </a:r>
            <a:r>
              <a:rPr lang="en-US" altLang="en-US" i="1">
                <a:ea typeface="ＭＳ Ｐゴシック" panose="020B0600070205080204" pitchFamily="34" charset="-128"/>
              </a:rPr>
              <a:t>S. elongatus</a:t>
            </a:r>
            <a:r>
              <a:rPr lang="en-US" altLang="en-US">
                <a:ea typeface="ＭＳ Ｐゴシック" panose="020B0600070205080204" pitchFamily="34" charset="-128"/>
              </a:rPr>
              <a:t> sp. PCC7942) and Archaea (</a:t>
            </a:r>
            <a:r>
              <a:rPr lang="en-US" altLang="en-US" i="1">
                <a:ea typeface="ＭＳ Ｐゴシック" panose="020B0600070205080204" pitchFamily="34" charset="-128"/>
              </a:rPr>
              <a:t>Has</a:t>
            </a:r>
            <a:r>
              <a:rPr lang="en-US" altLang="en-US">
                <a:ea typeface="ＭＳ Ｐゴシック" panose="020B0600070205080204" pitchFamily="34" charset="-128"/>
              </a:rPr>
              <a:t>, </a:t>
            </a:r>
            <a:r>
              <a:rPr lang="en-US" altLang="en-US" i="1">
                <a:ea typeface="ＭＳ Ｐゴシック" panose="020B0600070205080204" pitchFamily="34" charset="-128"/>
              </a:rPr>
              <a:t>H. salinarum</a:t>
            </a:r>
            <a:r>
              <a:rPr lang="en-US" altLang="en-US">
                <a:ea typeface="ＭＳ Ｐゴシック" panose="020B0600070205080204" pitchFamily="34" charset="-128"/>
              </a:rPr>
              <a:t> sp. NRC-1). </a:t>
            </a:r>
            <a:r>
              <a:rPr lang="en-US" altLang="en-US" b="1">
                <a:ea typeface="ＭＳ Ｐゴシック" panose="020B0600070205080204" pitchFamily="34" charset="-128"/>
              </a:rPr>
              <a:t>b</a:t>
            </a:r>
            <a:r>
              <a:rPr lang="en-US" altLang="en-US">
                <a:ea typeface="ＭＳ Ｐゴシック" panose="020B0600070205080204" pitchFamily="34" charset="-128"/>
              </a:rPr>
              <a:t>, Critical residues in the active site of 2-Cys peroxiredoxins (in bold) are conserved in all organisms. Structures were derived from human PRX-V (Protein Data Bank (PDB) accession </a:t>
            </a:r>
            <a:r>
              <a:rPr lang="en-US" altLang="en-US">
                <a:ea typeface="ＭＳ Ｐゴシック" panose="020B0600070205080204" pitchFamily="34" charset="-128"/>
                <a:hlinkClick r:id="rId3"/>
              </a:rPr>
              <a:t>1HD2</a:t>
            </a:r>
            <a:r>
              <a:rPr lang="en-US" altLang="en-US">
                <a:ea typeface="ＭＳ Ｐゴシック" panose="020B0600070205080204" pitchFamily="34" charset="-128"/>
              </a:rPr>
              <a:t>)</a:t>
            </a:r>
            <a:r>
              <a:rPr lang="en-US" altLang="en-US" baseline="30000">
                <a:ea typeface="ＭＳ Ｐゴシック" panose="020B0600070205080204" pitchFamily="34" charset="-128"/>
                <a:hlinkClick r:id="rId4" tooltip="Declercq, J. P. et al. Crystal structure of human peroxiredoxin 5, a novel type of mammalian peroxiredoxin at 1.5 A resolution. J. Mol. Biol. 311, 751-759 (2001)"/>
              </a:rPr>
              <a:t>47</a:t>
            </a:r>
            <a:r>
              <a:rPr lang="en-US" altLang="en-US">
                <a:ea typeface="ＭＳ Ｐゴシック" panose="020B0600070205080204" pitchFamily="34" charset="-128"/>
              </a:rPr>
              <a:t> and human PRDX2 (PDB accession </a:t>
            </a:r>
            <a:r>
              <a:rPr lang="en-US" altLang="en-US">
                <a:ea typeface="ＭＳ Ｐゴシック" panose="020B0600070205080204" pitchFamily="34" charset="-128"/>
                <a:hlinkClick r:id="rId5"/>
              </a:rPr>
              <a:t>1QMV</a:t>
            </a:r>
            <a:r>
              <a:rPr lang="en-US" altLang="en-US">
                <a:ea typeface="ＭＳ Ｐゴシック" panose="020B0600070205080204" pitchFamily="34" charset="-128"/>
              </a:rPr>
              <a:t>)</a:t>
            </a:r>
            <a:r>
              <a:rPr lang="en-US" altLang="en-US" baseline="30000">
                <a:ea typeface="ＭＳ Ｐゴシック" panose="020B0600070205080204" pitchFamily="34" charset="-128"/>
                <a:hlinkClick r:id="rId6" tooltip="Schroder, E. et al. Crystal structure of decameric 2-Cys peroxiredoxin from human erythrocytes at 1.7 A resolution. Structure 8, 605-615 (2000)"/>
              </a:rPr>
              <a:t>48</a:t>
            </a:r>
            <a:r>
              <a:rPr lang="en-US" altLang="en-US">
                <a:ea typeface="ＭＳ Ｐゴシック" panose="020B0600070205080204" pitchFamily="34" charset="-128"/>
              </a:rPr>
              <a:t>, and modified with PyMOL to show the predicted structure for archaeal peroxiredoxin (HyrA, GenBank accession </a:t>
            </a:r>
            <a:r>
              <a:rPr lang="en-US" altLang="en-US">
                <a:ea typeface="ＭＳ Ｐゴシック" panose="020B0600070205080204" pitchFamily="34" charset="-128"/>
                <a:hlinkClick r:id="rId7"/>
              </a:rPr>
              <a:t>NP_280562</a:t>
            </a:r>
            <a:r>
              <a:rPr lang="en-US" altLang="en-US">
                <a:ea typeface="ＭＳ Ｐゴシック" panose="020B0600070205080204" pitchFamily="34" charset="-128"/>
              </a:rPr>
              <a:t>.1).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78BC7A3E-957B-5948-BBD9-041E4520D5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219A9BE5-35CA-1B43-9C88-141F0F6D704B}" type="slidenum">
              <a:rPr lang="en-US" altLang="en-US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B9B195-0806-0947-B186-434D36E2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4C98C1-A2C9-7942-8983-64DEAC74D3A3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01D29-F04B-394C-965E-A2038981B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9B0EC0-C4AF-A44B-ABF1-BB6EA2DDD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B69D99-A127-224C-9880-D20F95A0F623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4255531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893895-A4F9-C145-AACF-35966F848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1FF3DD-D83B-8042-BC7A-4E48A97DCC4C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3E570-E308-A641-BCD0-656485707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FEFBA-7CD9-EB42-B1BB-5DB7C7751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26AD517-E4E5-0B49-83AF-EB4BE455370B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3528205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2E6312-F239-AD47-A8C8-6420852F1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10479B6-80DE-3945-BED3-991F2736911E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03C59-712E-BD48-A659-FCDE5F8ED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03689B-7A97-0D4E-B750-09CA80FCCF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EBA509-4F4C-DD47-8AF1-50B8036678DC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1602439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CF68E-3D6B-8F41-9C55-F66CC90FE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95D6D0-A67B-4249-A994-D9EB5163997F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2CDE34-2208-944B-A006-3F5EDBA2E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DE953-70AD-C844-BAFF-DD462D7D8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657A11E-2BD5-F745-A09F-A6B9D203C093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3385299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9413DE-1192-854E-A976-A45B22F6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04E9BC-109F-8845-8467-AD23AB7A9413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4C4A6-CF4F-5541-B05F-78C010B533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67A192-DC43-CE40-A470-D2A6362630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6E2F55-B39B-7548-BB90-B8907433CFE6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29248837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DE94BC62-A2DE-8046-9605-DC760F6A8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1D8A82-4E5E-EA45-B388-4A8452DB542F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ED3D469-73E4-7B44-889C-36092FCD4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C07D93F-8B6A-8647-BCF3-5BB388369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820693-BD3B-854E-BCF8-C60523FF1ACA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882812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A216E52-1539-194E-8539-4300CAC59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8E4A52A-DB33-2E41-9877-D6EF5B49BE9E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7F01FF70-A74D-3349-8946-39583C6F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1A8CA2F-1BB3-1541-8380-9ED3092E2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5D84BC-2DA7-8445-9A71-025A31A82711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2669887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2BCC37CE-FE32-2B4F-96D8-CB2DBDDD7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B8F4CD-A00C-FE43-9CFA-28166A1D760A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8FEDE4C-0F50-F040-A66A-9BA0DE13E0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519FBA2A-A179-2A43-BC8E-9D3589FF3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465B73-133A-5347-8052-17281FADC662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560253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FB3570B-4560-B142-BF50-CA26A1162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F85F8BF-F516-9340-B75B-42074472B535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44956C3-7A47-1F4A-B9A6-A9542AA81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1418BF6-E5AF-BA46-B73A-2C0DEC1E1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4D42F3-A95E-0840-9127-CDC1BAB2DBD1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21627549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E7BC463A-2210-DA47-8B24-BBF832AB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2A64D1-5DB0-0E48-A6AB-BBD5A66B5B3E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E1F3169-D838-334D-9E1B-5D9AE4672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0261EF9-6DA7-CE44-87C6-E04D004B1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C1BAE1-6373-6748-AFDE-2B7C7699355C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40094852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1674DA5F-B8E8-D944-A22B-83D50CA88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6D89FA-1508-D84F-9CC1-78E753A51014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0DB1CFC-5565-0247-9127-57C034C48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987BB01-55CD-6144-9C91-465095424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07F4713-0F1C-9A49-8C66-B81431E82BC2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  <p:extLst>
      <p:ext uri="{BB962C8B-B14F-4D97-AF65-F5344CB8AC3E}">
        <p14:creationId xmlns:p14="http://schemas.microsoft.com/office/powerpoint/2010/main" val="2946867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462EB755-F9D7-954D-A344-9C9543F7F5D0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C472EADB-C917-F840-9D8D-E63343EF677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0C3DC0-CB5C-0041-A3E7-20EA56F16C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611AAA5A-28B7-304C-A186-0D6A092AE72C}" type="datetimeFigureOut">
              <a:rPr lang="en-US" altLang="x-none"/>
              <a:pPr>
                <a:defRPr/>
              </a:pPr>
              <a:t>5/17/21</a:t>
            </a:fld>
            <a:endParaRPr lang="en-US" altLang="x-non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D3FB4B-48E4-4B4A-8FCC-CCD08CCA99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9E475A-2812-2A45-A3D2-D1E544462D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B72C9419-8659-8442-9364-87AF325ECB02}" type="slidenum">
              <a:rPr lang="en-US" altLang="en-CH"/>
              <a:pPr>
                <a:defRPr/>
              </a:pPr>
              <a:t>‹#›</a:t>
            </a:fld>
            <a:endParaRPr lang="en-US" altLang="en-C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28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extBox 3">
            <a:extLst>
              <a:ext uri="{FF2B5EF4-FFF2-40B4-BE49-F238E27FC236}">
                <a16:creationId xmlns:a16="http://schemas.microsoft.com/office/drawing/2014/main" id="{135A5F92-677B-7B44-A5DB-858927FE46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9450" y="474663"/>
            <a:ext cx="5232400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Multiple Sequence Alignment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endParaRPr lang="en-US" altLang="en-US" b="1"/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/>
              <a:t>- a quick overview -</a:t>
            </a:r>
          </a:p>
        </p:txBody>
      </p:sp>
      <p:pic>
        <p:nvPicPr>
          <p:cNvPr id="15362" name="Picture 1">
            <a:extLst>
              <a:ext uri="{FF2B5EF4-FFF2-40B4-BE49-F238E27FC236}">
                <a16:creationId xmlns:a16="http://schemas.microsoft.com/office/drawing/2014/main" id="{BF283B2B-108C-364B-9C21-6651AB69C5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92175" y="2527300"/>
            <a:ext cx="7302500" cy="4127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281"/>
    </mc:Choice>
    <mc:Fallback xmlns="">
      <p:transition spd="slow" advTm="6528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extBox 4">
            <a:extLst>
              <a:ext uri="{FF2B5EF4-FFF2-40B4-BE49-F238E27FC236}">
                <a16:creationId xmlns:a16="http://schemas.microsoft.com/office/drawing/2014/main" id="{A34F8FE3-40F6-5B40-8001-DA156671EF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75" y="123825"/>
            <a:ext cx="54165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Quality of MSA: Benchmarking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6D8AD5F-19C0-404A-BCD6-F2FEB08E6224}"/>
              </a:ext>
            </a:extLst>
          </p:cNvPr>
          <p:cNvGrpSpPr>
            <a:grpSpLocks/>
          </p:cNvGrpSpPr>
          <p:nvPr/>
        </p:nvGrpSpPr>
        <p:grpSpPr bwMode="auto">
          <a:xfrm>
            <a:off x="0" y="1039813"/>
            <a:ext cx="3236913" cy="4441825"/>
            <a:chOff x="492643" y="1397366"/>
            <a:chExt cx="3236504" cy="4441936"/>
          </a:xfrm>
        </p:grpSpPr>
        <p:pic>
          <p:nvPicPr>
            <p:cNvPr id="25607" name="Picture 1">
              <a:extLst>
                <a:ext uri="{FF2B5EF4-FFF2-40B4-BE49-F238E27FC236}">
                  <a16:creationId xmlns:a16="http://schemas.microsoft.com/office/drawing/2014/main" id="{766B489C-DD00-F646-9BBD-A4641121537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2643" y="1397366"/>
              <a:ext cx="3236504" cy="31286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608" name="TextBox 2">
              <a:extLst>
                <a:ext uri="{FF2B5EF4-FFF2-40B4-BE49-F238E27FC236}">
                  <a16:creationId xmlns:a16="http://schemas.microsoft.com/office/drawing/2014/main" id="{67F1914B-98AB-E242-802D-E08E5CE5CB5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993501" y="4915972"/>
              <a:ext cx="2147756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Structural Aligments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offer the best 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benchmarks !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19E591B-31E5-C349-876B-D0FD7744C280}"/>
              </a:ext>
            </a:extLst>
          </p:cNvPr>
          <p:cNvGrpSpPr>
            <a:grpSpLocks/>
          </p:cNvGrpSpPr>
          <p:nvPr/>
        </p:nvGrpSpPr>
        <p:grpSpPr bwMode="auto">
          <a:xfrm>
            <a:off x="3236913" y="1603375"/>
            <a:ext cx="5681662" cy="5018088"/>
            <a:chOff x="3236913" y="1603648"/>
            <a:chExt cx="5682240" cy="5018422"/>
          </a:xfrm>
        </p:grpSpPr>
        <p:sp>
          <p:nvSpPr>
            <p:cNvPr id="25604" name="TextBox 6">
              <a:extLst>
                <a:ext uri="{FF2B5EF4-FFF2-40B4-BE49-F238E27FC236}">
                  <a16:creationId xmlns:a16="http://schemas.microsoft.com/office/drawing/2014/main" id="{7DEE1A82-A88A-7F41-A845-D088890205A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87672" y="1603648"/>
              <a:ext cx="3268202" cy="646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“</a:t>
              </a:r>
              <a:r>
                <a:rPr lang="en-US" altLang="ja-JP" sz="1800" b="1"/>
                <a:t>BAliBASE</a:t>
              </a:r>
              <a:r>
                <a:rPr lang="en-US" altLang="en-US" sz="1800" b="1"/>
                <a:t>”</a:t>
              </a:r>
              <a:r>
                <a:rPr lang="en-US" altLang="ja-JP" sz="1800" b="1"/>
                <a:t>: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 u="sng"/>
                <a:t>B</a:t>
              </a:r>
              <a:r>
                <a:rPr lang="en-US" altLang="en-US" sz="1800" b="1"/>
                <a:t>enchmark </a:t>
              </a:r>
              <a:r>
                <a:rPr lang="en-US" altLang="en-US" sz="1800" b="1" u="sng"/>
                <a:t>Ali</a:t>
              </a:r>
              <a:r>
                <a:rPr lang="en-US" altLang="en-US" sz="1800" b="1"/>
                <a:t>gnment Data</a:t>
              </a:r>
              <a:r>
                <a:rPr lang="en-US" altLang="en-US" sz="1800" b="1" u="sng"/>
                <a:t>base</a:t>
              </a:r>
            </a:p>
          </p:txBody>
        </p:sp>
        <p:sp>
          <p:nvSpPr>
            <p:cNvPr id="25605" name="TextBox 7">
              <a:extLst>
                <a:ext uri="{FF2B5EF4-FFF2-40B4-BE49-F238E27FC236}">
                  <a16:creationId xmlns:a16="http://schemas.microsoft.com/office/drawing/2014/main" id="{8E4F8394-DD8E-E04E-BCF3-04FE61318F0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05968" y="2281315"/>
              <a:ext cx="4231626" cy="6462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Hand-made multiple sequence alignments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Based on selected structural alignments</a:t>
              </a:r>
            </a:p>
          </p:txBody>
        </p:sp>
        <p:pic>
          <p:nvPicPr>
            <p:cNvPr id="25606" name="Picture 1">
              <a:extLst>
                <a:ext uri="{FF2B5EF4-FFF2-40B4-BE49-F238E27FC236}">
                  <a16:creationId xmlns:a16="http://schemas.microsoft.com/office/drawing/2014/main" id="{06107955-F958-1F45-86C3-85D4098C50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6913" y="3145505"/>
              <a:ext cx="5682240" cy="34765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953"/>
    </mc:Choice>
    <mc:Fallback xmlns="">
      <p:transition spd="slow" advTm="64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extBox 4">
            <a:extLst>
              <a:ext uri="{FF2B5EF4-FFF2-40B4-BE49-F238E27FC236}">
                <a16:creationId xmlns:a16="http://schemas.microsoft.com/office/drawing/2014/main" id="{3501436D-CC85-D041-9055-D87C69554E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3113" y="47625"/>
            <a:ext cx="75850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 dirty="0"/>
              <a:t>Practical Session: Source of your Sequences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8C9CB95-F789-8D46-A3C0-6989FC30C6E4}"/>
              </a:ext>
            </a:extLst>
          </p:cNvPr>
          <p:cNvGrpSpPr>
            <a:grpSpLocks/>
          </p:cNvGrpSpPr>
          <p:nvPr/>
        </p:nvGrpSpPr>
        <p:grpSpPr bwMode="auto">
          <a:xfrm>
            <a:off x="1109663" y="788988"/>
            <a:ext cx="7208837" cy="5948362"/>
            <a:chOff x="1108896" y="788307"/>
            <a:chExt cx="7210181" cy="5949256"/>
          </a:xfrm>
        </p:grpSpPr>
        <p:pic>
          <p:nvPicPr>
            <p:cNvPr id="26628" name="Picture 4" descr="IMG_0889.jpg">
              <a:extLst>
                <a:ext uri="{FF2B5EF4-FFF2-40B4-BE49-F238E27FC236}">
                  <a16:creationId xmlns:a16="http://schemas.microsoft.com/office/drawing/2014/main" id="{DF52A50A-E5CA-3C4C-8C45-FEEBA1FFC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8896" y="788307"/>
              <a:ext cx="4443580" cy="5949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6629" name="TextBox 5">
              <a:extLst>
                <a:ext uri="{FF2B5EF4-FFF2-40B4-BE49-F238E27FC236}">
                  <a16:creationId xmlns:a16="http://schemas.microsoft.com/office/drawing/2014/main" id="{1319C542-2268-FF4C-8131-139186B5AB6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34227" y="3383152"/>
              <a:ext cx="2584850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Dental Calculus of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Medieval Mummy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en-US" altLang="en-US" sz="1800" b="1"/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(with kind permission of 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Christina Warinner, UZH)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2A6D254D-3409-9348-AD1E-6625012F61C5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706842" y="3711333"/>
              <a:ext cx="1325809" cy="1652836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B261235-8DA4-894E-B33F-7B651303F6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0325" y="5364163"/>
            <a:ext cx="2405017" cy="646331"/>
          </a:xfrm>
          <a:prstGeom prst="rect">
            <a:avLst/>
          </a:prstGeom>
          <a:solidFill>
            <a:srgbClr val="FFC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r>
              <a:rPr lang="en-GB" altLang="en-CH" dirty="0"/>
              <a:t>bonus material in 2021:</a:t>
            </a:r>
          </a:p>
          <a:p>
            <a:r>
              <a:rPr lang="en-GB" altLang="en-CH" dirty="0"/>
              <a:t>COVID-19 sequences !</a:t>
            </a:r>
            <a:endParaRPr lang="en-CH" altLang="en-CH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995"/>
    </mc:Choice>
    <mc:Fallback xmlns="">
      <p:transition spd="slow" advTm="709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6745EE-726F-0B44-A6DB-3D60D62318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46" y="3052781"/>
            <a:ext cx="9144000" cy="3294163"/>
          </a:xfrm>
          <a:prstGeom prst="rect">
            <a:avLst/>
          </a:prstGeom>
        </p:spPr>
      </p:pic>
      <p:sp>
        <p:nvSpPr>
          <p:cNvPr id="4" name="TextBox 4">
            <a:extLst>
              <a:ext uri="{FF2B5EF4-FFF2-40B4-BE49-F238E27FC236}">
                <a16:creationId xmlns:a16="http://schemas.microsoft.com/office/drawing/2014/main" id="{D7705C33-805B-EF44-A20E-C590F3A0F03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29067" y="47625"/>
            <a:ext cx="5273175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 dirty="0"/>
              <a:t>Exercise Instructions: on OLAT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8E9CAA-7D2D-BC44-A7A2-52BF7DEDEDB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6954" y="1187340"/>
            <a:ext cx="7000171" cy="12768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29"/>
    </mc:Choice>
    <mc:Fallback xmlns="">
      <p:transition spd="slow" advTm="3429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911382E-9F5E-6B4B-B4DE-81B5BA661E97}"/>
              </a:ext>
            </a:extLst>
          </p:cNvPr>
          <p:cNvGrpSpPr>
            <a:grpSpLocks/>
          </p:cNvGrpSpPr>
          <p:nvPr/>
        </p:nvGrpSpPr>
        <p:grpSpPr bwMode="auto">
          <a:xfrm>
            <a:off x="466725" y="2168525"/>
            <a:ext cx="8193088" cy="2525713"/>
            <a:chOff x="466075" y="2168106"/>
            <a:chExt cx="8193233" cy="2525586"/>
          </a:xfrm>
        </p:grpSpPr>
        <p:pic>
          <p:nvPicPr>
            <p:cNvPr id="16397" name="Picture 4">
              <a:extLst>
                <a:ext uri="{FF2B5EF4-FFF2-40B4-BE49-F238E27FC236}">
                  <a16:creationId xmlns:a16="http://schemas.microsoft.com/office/drawing/2014/main" id="{1B8334D1-8073-CC42-B1B6-B264287877B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29705" y="2168106"/>
              <a:ext cx="3629603" cy="24303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398" name="Picture 5">
              <a:extLst>
                <a:ext uri="{FF2B5EF4-FFF2-40B4-BE49-F238E27FC236}">
                  <a16:creationId xmlns:a16="http://schemas.microsoft.com/office/drawing/2014/main" id="{436A7407-5A5C-0341-A469-498AFDFAA1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6075" y="2354294"/>
              <a:ext cx="3765262" cy="23393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6386" name="TextBox 3">
            <a:extLst>
              <a:ext uri="{FF2B5EF4-FFF2-40B4-BE49-F238E27FC236}">
                <a16:creationId xmlns:a16="http://schemas.microsoft.com/office/drawing/2014/main" id="{3250E892-ABBA-2E4F-A4C6-C0D68734BC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5888" y="225425"/>
            <a:ext cx="63579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Motivations for sequence alignment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4641F6B-B5E8-D54A-851B-19E9A0F399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575" y="1008063"/>
            <a:ext cx="856615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/>
              <a:t>1) find genes that are related by common descent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B766E71-B2D8-204B-A4AF-A743E41DE50E}"/>
              </a:ext>
            </a:extLst>
          </p:cNvPr>
          <p:cNvGrpSpPr>
            <a:grpSpLocks/>
          </p:cNvGrpSpPr>
          <p:nvPr/>
        </p:nvGrpSpPr>
        <p:grpSpPr bwMode="auto">
          <a:xfrm>
            <a:off x="374650" y="5364163"/>
            <a:ext cx="8285163" cy="1030287"/>
            <a:chOff x="375355" y="5363927"/>
            <a:chExt cx="8283953" cy="1030338"/>
          </a:xfrm>
        </p:grpSpPr>
        <p:pic>
          <p:nvPicPr>
            <p:cNvPr id="16392" name="Picture 1">
              <a:extLst>
                <a:ext uri="{FF2B5EF4-FFF2-40B4-BE49-F238E27FC236}">
                  <a16:creationId xmlns:a16="http://schemas.microsoft.com/office/drawing/2014/main" id="{33253CC7-3C7F-F14E-8CA6-D74E53B203C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736917" y="5363927"/>
              <a:ext cx="6585576" cy="1030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393" name="TextBox 2">
              <a:extLst>
                <a:ext uri="{FF2B5EF4-FFF2-40B4-BE49-F238E27FC236}">
                  <a16:creationId xmlns:a16="http://schemas.microsoft.com/office/drawing/2014/main" id="{A332A029-C373-C649-B611-2E97626CCA1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5355" y="5397947"/>
              <a:ext cx="151984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Chymotrypsin</a:t>
              </a:r>
            </a:p>
          </p:txBody>
        </p:sp>
        <p:sp>
          <p:nvSpPr>
            <p:cNvPr id="16394" name="TextBox 7">
              <a:extLst>
                <a:ext uri="{FF2B5EF4-FFF2-40B4-BE49-F238E27FC236}">
                  <a16:creationId xmlns:a16="http://schemas.microsoft.com/office/drawing/2014/main" id="{A3B67249-9CD8-C24C-814B-1806E1DFCC2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6075" y="5835402"/>
              <a:ext cx="136046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Trypsinogen</a:t>
              </a:r>
            </a:p>
          </p:txBody>
        </p:sp>
        <p:sp>
          <p:nvSpPr>
            <p:cNvPr id="16395" name="TextBox 8">
              <a:extLst>
                <a:ext uri="{FF2B5EF4-FFF2-40B4-BE49-F238E27FC236}">
                  <a16:creationId xmlns:a16="http://schemas.microsoft.com/office/drawing/2014/main" id="{CC983FA4-2A6E-2D46-AB54-99C075904BA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59076" y="5386690"/>
              <a:ext cx="60023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latin typeface="Courier" pitchFamily="2" charset="0"/>
                </a:rPr>
                <a:t>[…]</a:t>
              </a:r>
            </a:p>
          </p:txBody>
        </p:sp>
        <p:sp>
          <p:nvSpPr>
            <p:cNvPr id="16396" name="TextBox 9">
              <a:extLst>
                <a:ext uri="{FF2B5EF4-FFF2-40B4-BE49-F238E27FC236}">
                  <a16:creationId xmlns:a16="http://schemas.microsoft.com/office/drawing/2014/main" id="{1C7326F5-14BA-9948-9E3B-7A9B52A17C6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59076" y="5811250"/>
              <a:ext cx="60023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latin typeface="Courier" pitchFamily="2" charset="0"/>
                </a:rPr>
                <a:t>[…]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2E238062-7CF2-EB4E-8E51-DEDE9CF28297}"/>
              </a:ext>
            </a:extLst>
          </p:cNvPr>
          <p:cNvGrpSpPr>
            <a:grpSpLocks/>
          </p:cNvGrpSpPr>
          <p:nvPr/>
        </p:nvGrpSpPr>
        <p:grpSpPr bwMode="auto">
          <a:xfrm>
            <a:off x="5094288" y="1744663"/>
            <a:ext cx="3717925" cy="2909887"/>
            <a:chOff x="5094513" y="1744824"/>
            <a:chExt cx="3717699" cy="2909366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EFBD2A8E-1B9E-8B4C-931D-C0C93335D366}"/>
                </a:ext>
              </a:extLst>
            </p:cNvPr>
            <p:cNvSpPr/>
            <p:nvPr/>
          </p:nvSpPr>
          <p:spPr>
            <a:xfrm>
              <a:off x="5094513" y="1744824"/>
              <a:ext cx="3565308" cy="2434789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FE05DC9A-DFD3-274F-9782-7CCA842E4FBC}"/>
                </a:ext>
              </a:extLst>
            </p:cNvPr>
            <p:cNvSpPr/>
            <p:nvPr/>
          </p:nvSpPr>
          <p:spPr>
            <a:xfrm>
              <a:off x="6548575" y="4179613"/>
              <a:ext cx="2263637" cy="474577"/>
            </a:xfrm>
            <a:prstGeom prst="rect">
              <a:avLst/>
            </a:prstGeom>
            <a:solidFill>
              <a:schemeClr val="bg1">
                <a:alpha val="92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539"/>
    </mc:Choice>
    <mc:Fallback xmlns="">
      <p:transition spd="slow" advTm="1855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598F66B-8A05-F246-83F5-31189C919680}"/>
              </a:ext>
            </a:extLst>
          </p:cNvPr>
          <p:cNvGrpSpPr>
            <a:grpSpLocks/>
          </p:cNvGrpSpPr>
          <p:nvPr/>
        </p:nvGrpSpPr>
        <p:grpSpPr bwMode="auto">
          <a:xfrm>
            <a:off x="603250" y="1817688"/>
            <a:ext cx="8540750" cy="4994275"/>
            <a:chOff x="603250" y="1817537"/>
            <a:chExt cx="8540750" cy="4995020"/>
          </a:xfrm>
        </p:grpSpPr>
        <p:pic>
          <p:nvPicPr>
            <p:cNvPr id="17412" name="Picture 3" descr="nature11088-f1.2.jpg">
              <a:extLst>
                <a:ext uri="{FF2B5EF4-FFF2-40B4-BE49-F238E27FC236}">
                  <a16:creationId xmlns:a16="http://schemas.microsoft.com/office/drawing/2014/main" id="{936604C8-7D24-A042-858C-ADD3112CE1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8050" y="1817537"/>
              <a:ext cx="6834188" cy="4630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413" name="Rectangle 4">
              <a:extLst>
                <a:ext uri="{FF2B5EF4-FFF2-40B4-BE49-F238E27FC236}">
                  <a16:creationId xmlns:a16="http://schemas.microsoft.com/office/drawing/2014/main" id="{343257F5-3929-A849-86A6-05733401CD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3250" y="6504582"/>
              <a:ext cx="8540750" cy="307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400" b="1" i="1"/>
                <a:t>From:</a:t>
              </a:r>
              <a:r>
                <a:rPr lang="en-US" altLang="en-US" sz="1400"/>
                <a:t> Peroxiredoxins are conserved markers of circadian rhythms. Nature 485, 459–464 (24 May 2012) </a:t>
              </a:r>
            </a:p>
          </p:txBody>
        </p:sp>
      </p:grpSp>
      <p:sp>
        <p:nvSpPr>
          <p:cNvPr id="17410" name="TextBox 4">
            <a:extLst>
              <a:ext uri="{FF2B5EF4-FFF2-40B4-BE49-F238E27FC236}">
                <a16:creationId xmlns:a16="http://schemas.microsoft.com/office/drawing/2014/main" id="{88633D9A-3180-4846-B984-471043E51D0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63663" y="225425"/>
            <a:ext cx="640397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Motivations for sequence alignment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8360FF-1E4F-094F-BBDE-61BEDB0EA6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4488" y="1008063"/>
            <a:ext cx="8442325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/>
              <a:t>2) to identify and check the state of “active sites”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499A6B9-6099-3843-A61A-4314660B6971}"/>
              </a:ext>
            </a:extLst>
          </p:cNvPr>
          <p:cNvCxnSpPr>
            <a:cxnSpLocks/>
          </p:cNvCxnSpPr>
          <p:nvPr/>
        </p:nvCxnSpPr>
        <p:spPr>
          <a:xfrm>
            <a:off x="3753853" y="1532103"/>
            <a:ext cx="0" cy="3087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BCE6A3-4C94-5A40-A0CA-406A6E6EFFDF}"/>
              </a:ext>
            </a:extLst>
          </p:cNvPr>
          <p:cNvCxnSpPr>
            <a:cxnSpLocks/>
          </p:cNvCxnSpPr>
          <p:nvPr/>
        </p:nvCxnSpPr>
        <p:spPr>
          <a:xfrm>
            <a:off x="4243137" y="1532103"/>
            <a:ext cx="0" cy="3087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EC52388-5179-BF49-ADD4-3E828C087F25}"/>
              </a:ext>
            </a:extLst>
          </p:cNvPr>
          <p:cNvCxnSpPr>
            <a:cxnSpLocks/>
          </p:cNvCxnSpPr>
          <p:nvPr/>
        </p:nvCxnSpPr>
        <p:spPr>
          <a:xfrm>
            <a:off x="4596064" y="1532103"/>
            <a:ext cx="0" cy="30872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143"/>
    </mc:Choice>
    <mc:Fallback xmlns="">
      <p:transition spd="slow" advTm="1321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extBox 3">
            <a:extLst>
              <a:ext uri="{FF2B5EF4-FFF2-40B4-BE49-F238E27FC236}">
                <a16:creationId xmlns:a16="http://schemas.microsoft.com/office/drawing/2014/main" id="{D916674A-DA4B-CD41-A662-4695D5EAD9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5888" y="225425"/>
            <a:ext cx="63579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Motivations for sequence alignment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4037BF-9DC9-5D43-BED6-5D53F3D116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600" y="1008063"/>
            <a:ext cx="84201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/>
              <a:t>3) to identify and characterize “protein domains”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ADF3076-041C-C842-8520-1C469D9325AE}"/>
              </a:ext>
            </a:extLst>
          </p:cNvPr>
          <p:cNvGrpSpPr>
            <a:grpSpLocks/>
          </p:cNvGrpSpPr>
          <p:nvPr/>
        </p:nvGrpSpPr>
        <p:grpSpPr bwMode="auto">
          <a:xfrm>
            <a:off x="355600" y="1965325"/>
            <a:ext cx="2970213" cy="4727575"/>
            <a:chOff x="355089" y="1965984"/>
            <a:chExt cx="2970297" cy="4726738"/>
          </a:xfrm>
        </p:grpSpPr>
        <p:pic>
          <p:nvPicPr>
            <p:cNvPr id="19466" name="Picture 6">
              <a:extLst>
                <a:ext uri="{FF2B5EF4-FFF2-40B4-BE49-F238E27FC236}">
                  <a16:creationId xmlns:a16="http://schemas.microsoft.com/office/drawing/2014/main" id="{343025FC-284D-F145-80C2-30BEBD313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5089" y="1965984"/>
              <a:ext cx="2970297" cy="43574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67" name="TextBox 7">
              <a:extLst>
                <a:ext uri="{FF2B5EF4-FFF2-40B4-BE49-F238E27FC236}">
                  <a16:creationId xmlns:a16="http://schemas.microsoft.com/office/drawing/2014/main" id="{B5395714-BBE5-CA43-9797-5B874571BD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60903" y="6323390"/>
              <a:ext cx="172354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Pyruvate Kinase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C1691B5-5753-3245-AD81-EB018FD80F7F}"/>
              </a:ext>
            </a:extLst>
          </p:cNvPr>
          <p:cNvGrpSpPr>
            <a:grpSpLocks/>
          </p:cNvGrpSpPr>
          <p:nvPr/>
        </p:nvGrpSpPr>
        <p:grpSpPr bwMode="auto">
          <a:xfrm>
            <a:off x="4332288" y="4338638"/>
            <a:ext cx="3648075" cy="2116137"/>
            <a:chOff x="4331797" y="4338334"/>
            <a:chExt cx="3649173" cy="2115939"/>
          </a:xfrm>
        </p:grpSpPr>
        <p:pic>
          <p:nvPicPr>
            <p:cNvPr id="19462" name="Picture 8">
              <a:extLst>
                <a:ext uri="{FF2B5EF4-FFF2-40B4-BE49-F238E27FC236}">
                  <a16:creationId xmlns:a16="http://schemas.microsoft.com/office/drawing/2014/main" id="{2BB1C14E-DCD6-F64D-8726-BBCB814FE52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31797" y="4338334"/>
              <a:ext cx="3379156" cy="16397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9463" name="TextBox 9">
              <a:extLst>
                <a:ext uri="{FF2B5EF4-FFF2-40B4-BE49-F238E27FC236}">
                  <a16:creationId xmlns:a16="http://schemas.microsoft.com/office/drawing/2014/main" id="{84C7861B-44A6-124A-AF66-59BF56948F6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564650" y="5807942"/>
              <a:ext cx="3416320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“PH”-domain (pink);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occurring in two different proteins</a:t>
              </a:r>
            </a:p>
          </p:txBody>
        </p:sp>
        <p:sp>
          <p:nvSpPr>
            <p:cNvPr id="19464" name="TextBox 10">
              <a:extLst>
                <a:ext uri="{FF2B5EF4-FFF2-40B4-BE49-F238E27FC236}">
                  <a16:creationId xmlns:a16="http://schemas.microsoft.com/office/drawing/2014/main" id="{3AA048DF-FA5D-6E4B-86E8-B7CD5CE9488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861504" y="4397716"/>
              <a:ext cx="39348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400" b="1"/>
                <a:t>PH</a:t>
              </a:r>
            </a:p>
          </p:txBody>
        </p:sp>
        <p:sp>
          <p:nvSpPr>
            <p:cNvPr id="19465" name="TextBox 11">
              <a:extLst>
                <a:ext uri="{FF2B5EF4-FFF2-40B4-BE49-F238E27FC236}">
                  <a16:creationId xmlns:a16="http://schemas.microsoft.com/office/drawing/2014/main" id="{4DB86522-82A6-E34B-9994-4AEDD34E45F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63576" y="4386065"/>
              <a:ext cx="39348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400" b="1"/>
                <a:t>PH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B2F2F93-85B3-004C-A3F8-092BE80F5E7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22750" y="2273300"/>
            <a:ext cx="3551238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definition: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/>
              <a:t>“parts of proteins that can 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/>
              <a:t>evolve, function, and exist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i="1" u="sng"/>
              <a:t>independently</a:t>
            </a:r>
            <a:r>
              <a:rPr lang="en-US" altLang="en-US" sz="2400" i="1"/>
              <a:t> of the rest”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5832"/>
    </mc:Choice>
    <mc:Fallback xmlns="">
      <p:transition spd="slow" advTm="125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extBox 3">
            <a:extLst>
              <a:ext uri="{FF2B5EF4-FFF2-40B4-BE49-F238E27FC236}">
                <a16:creationId xmlns:a16="http://schemas.microsoft.com/office/drawing/2014/main" id="{3E547012-B28A-5C49-943D-E6B0E25ED09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5888" y="225425"/>
            <a:ext cx="635793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Motivations for sequence alignment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2D0A60-9802-0245-9231-7C4DEC0442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5325" y="1008063"/>
            <a:ext cx="77851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/>
              <a:t>4) to make phylogenetic inferrences (“trees”)</a:t>
            </a:r>
          </a:p>
        </p:txBody>
      </p:sp>
      <p:pic>
        <p:nvPicPr>
          <p:cNvPr id="6" name="Picture 5" descr="canid_phylogeny.jpg">
            <a:extLst>
              <a:ext uri="{FF2B5EF4-FFF2-40B4-BE49-F238E27FC236}">
                <a16:creationId xmlns:a16="http://schemas.microsoft.com/office/drawing/2014/main" id="{EFF178C0-8BEF-C148-A915-6C202F1EEB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1939925"/>
            <a:ext cx="4600575" cy="6300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4A240C5D-3F1A-654B-ABC0-ADFC42A47ED0}"/>
              </a:ext>
            </a:extLst>
          </p:cNvPr>
          <p:cNvGrpSpPr>
            <a:grpSpLocks/>
          </p:cNvGrpSpPr>
          <p:nvPr/>
        </p:nvGrpSpPr>
        <p:grpSpPr bwMode="auto">
          <a:xfrm>
            <a:off x="4706938" y="1768475"/>
            <a:ext cx="4324350" cy="5370513"/>
            <a:chOff x="4707094" y="1769077"/>
            <a:chExt cx="4323509" cy="5370237"/>
          </a:xfrm>
        </p:grpSpPr>
        <p:pic>
          <p:nvPicPr>
            <p:cNvPr id="20485" name="Picture 6">
              <a:extLst>
                <a:ext uri="{FF2B5EF4-FFF2-40B4-BE49-F238E27FC236}">
                  <a16:creationId xmlns:a16="http://schemas.microsoft.com/office/drawing/2014/main" id="{8BF9F3A1-38B9-F648-A36D-159E2C6D4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26516" y="1939177"/>
              <a:ext cx="3304087" cy="52001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486" name="TextBox 7">
              <a:extLst>
                <a:ext uri="{FF2B5EF4-FFF2-40B4-BE49-F238E27FC236}">
                  <a16:creationId xmlns:a16="http://schemas.microsoft.com/office/drawing/2014/main" id="{67357FD4-66D4-544D-9A8E-81A5809C70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707094" y="1769077"/>
              <a:ext cx="972404" cy="17543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canine 1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canine 2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canine 3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[…]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/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1800"/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E8A60C52-525A-7640-BC36-36F8B6B28908}"/>
                </a:ext>
              </a:extLst>
            </p:cNvPr>
            <p:cNvCxnSpPr/>
            <p:nvPr/>
          </p:nvCxnSpPr>
          <p:spPr>
            <a:xfrm>
              <a:off x="5587985" y="1981791"/>
              <a:ext cx="130150" cy="3651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01C46D9-707C-4E44-8ED5-4A85333F4098}"/>
                </a:ext>
              </a:extLst>
            </p:cNvPr>
            <p:cNvCxnSpPr/>
            <p:nvPr/>
          </p:nvCxnSpPr>
          <p:spPr>
            <a:xfrm flipV="1">
              <a:off x="5587985" y="2159582"/>
              <a:ext cx="130150" cy="63497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B7C8AF9-133C-F848-881F-01D7963EF25E}"/>
                </a:ext>
              </a:extLst>
            </p:cNvPr>
            <p:cNvCxnSpPr/>
            <p:nvPr/>
          </p:nvCxnSpPr>
          <p:spPr>
            <a:xfrm flipV="1">
              <a:off x="5587985" y="2319912"/>
              <a:ext cx="130150" cy="207951"/>
            </a:xfrm>
            <a:prstGeom prst="line">
              <a:avLst/>
            </a:prstGeom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3572"/>
    </mc:Choice>
    <mc:Fallback xmlns="">
      <p:transition spd="slow" advTm="133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04F98443-A79B-B34E-8803-16D4C9092504}"/>
              </a:ext>
            </a:extLst>
          </p:cNvPr>
          <p:cNvGrpSpPr>
            <a:grpSpLocks/>
          </p:cNvGrpSpPr>
          <p:nvPr/>
        </p:nvGrpSpPr>
        <p:grpSpPr bwMode="auto">
          <a:xfrm>
            <a:off x="112713" y="793750"/>
            <a:ext cx="8283575" cy="1030288"/>
            <a:chOff x="111938" y="793811"/>
            <a:chExt cx="8283953" cy="1030338"/>
          </a:xfrm>
        </p:grpSpPr>
        <p:pic>
          <p:nvPicPr>
            <p:cNvPr id="21528" name="Picture 3">
              <a:extLst>
                <a:ext uri="{FF2B5EF4-FFF2-40B4-BE49-F238E27FC236}">
                  <a16:creationId xmlns:a16="http://schemas.microsoft.com/office/drawing/2014/main" id="{378487EA-AB8C-1F4A-B9AF-27E478887A8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3500" y="793811"/>
              <a:ext cx="6585576" cy="10303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529" name="TextBox 4">
              <a:extLst>
                <a:ext uri="{FF2B5EF4-FFF2-40B4-BE49-F238E27FC236}">
                  <a16:creationId xmlns:a16="http://schemas.microsoft.com/office/drawing/2014/main" id="{4D57EF55-F593-A041-9A03-245C0681D5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1938" y="827831"/>
              <a:ext cx="151984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Chymotrypsin</a:t>
              </a:r>
            </a:p>
          </p:txBody>
        </p:sp>
        <p:sp>
          <p:nvSpPr>
            <p:cNvPr id="21530" name="TextBox 5">
              <a:extLst>
                <a:ext uri="{FF2B5EF4-FFF2-40B4-BE49-F238E27FC236}">
                  <a16:creationId xmlns:a16="http://schemas.microsoft.com/office/drawing/2014/main" id="{6E7EE900-4334-604F-B439-4A4257E6BB9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2658" y="1265286"/>
              <a:ext cx="1360469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Trypsinogen</a:t>
              </a:r>
            </a:p>
          </p:txBody>
        </p:sp>
        <p:sp>
          <p:nvSpPr>
            <p:cNvPr id="21531" name="TextBox 6">
              <a:extLst>
                <a:ext uri="{FF2B5EF4-FFF2-40B4-BE49-F238E27FC236}">
                  <a16:creationId xmlns:a16="http://schemas.microsoft.com/office/drawing/2014/main" id="{67BFAC2C-B194-0F42-B9AC-8B9BCA9BA73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95659" y="816574"/>
              <a:ext cx="60023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latin typeface="Courier" pitchFamily="2" charset="0"/>
                </a:rPr>
                <a:t>[…]</a:t>
              </a:r>
            </a:p>
          </p:txBody>
        </p:sp>
        <p:sp>
          <p:nvSpPr>
            <p:cNvPr id="21532" name="TextBox 7">
              <a:extLst>
                <a:ext uri="{FF2B5EF4-FFF2-40B4-BE49-F238E27FC236}">
                  <a16:creationId xmlns:a16="http://schemas.microsoft.com/office/drawing/2014/main" id="{65A5DBEB-5080-CF4E-96B0-BAA35EBF3FF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95659" y="1241134"/>
              <a:ext cx="600232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latin typeface="Courier" pitchFamily="2" charset="0"/>
                </a:rPr>
                <a:t>[…]</a:t>
              </a:r>
            </a:p>
          </p:txBody>
        </p:sp>
      </p:grpSp>
      <p:sp>
        <p:nvSpPr>
          <p:cNvPr id="21506" name="TextBox 9">
            <a:extLst>
              <a:ext uri="{FF2B5EF4-FFF2-40B4-BE49-F238E27FC236}">
                <a16:creationId xmlns:a16="http://schemas.microsoft.com/office/drawing/2014/main" id="{72705B77-C952-FE44-BB74-F4A024E0E8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09913" y="44450"/>
            <a:ext cx="2909887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How it’s done … 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DF6A24AC-9F3B-854F-B4E4-48029398BE60}"/>
              </a:ext>
            </a:extLst>
          </p:cNvPr>
          <p:cNvGrpSpPr>
            <a:grpSpLocks/>
          </p:cNvGrpSpPr>
          <p:nvPr/>
        </p:nvGrpSpPr>
        <p:grpSpPr bwMode="auto">
          <a:xfrm>
            <a:off x="588963" y="1635125"/>
            <a:ext cx="4843462" cy="2246313"/>
            <a:chOff x="589644" y="1634618"/>
            <a:chExt cx="4842042" cy="2247095"/>
          </a:xfrm>
        </p:grpSpPr>
        <p:pic>
          <p:nvPicPr>
            <p:cNvPr id="21526" name="Picture 8">
              <a:extLst>
                <a:ext uri="{FF2B5EF4-FFF2-40B4-BE49-F238E27FC236}">
                  <a16:creationId xmlns:a16="http://schemas.microsoft.com/office/drawing/2014/main" id="{E8F0026B-24FA-BE47-AEA4-9FB29CAB93F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9644" y="2213962"/>
              <a:ext cx="2165871" cy="16677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BCFCC37-45F8-1647-9A9F-627C4CC964D3}"/>
                </a:ext>
              </a:extLst>
            </p:cNvPr>
            <p:cNvCxnSpPr>
              <a:stCxn id="21526" idx="0"/>
            </p:cNvCxnSpPr>
            <p:nvPr/>
          </p:nvCxnSpPr>
          <p:spPr>
            <a:xfrm flipV="1">
              <a:off x="1672002" y="1634618"/>
              <a:ext cx="3759684" cy="579640"/>
            </a:xfrm>
            <a:prstGeom prst="line">
              <a:avLst/>
            </a:prstGeom>
            <a:ln>
              <a:prstDash val="sysDash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90A944F-BD9E-A84E-B239-612EEF313828}"/>
              </a:ext>
            </a:extLst>
          </p:cNvPr>
          <p:cNvGrpSpPr>
            <a:grpSpLocks/>
          </p:cNvGrpSpPr>
          <p:nvPr/>
        </p:nvGrpSpPr>
        <p:grpSpPr bwMode="auto">
          <a:xfrm>
            <a:off x="1565275" y="2416175"/>
            <a:ext cx="452438" cy="1138238"/>
            <a:chOff x="1564853" y="2415468"/>
            <a:chExt cx="453585" cy="1139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6E4FABE-5844-C149-8141-4B40F76472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4853" y="2415468"/>
              <a:ext cx="453585" cy="44162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6DBE2ECE-02CF-8B4A-9D3D-FA5EBC248D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64853" y="3112848"/>
              <a:ext cx="453585" cy="44162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E37A435-D8FE-8F48-AA7C-1853D6F6667A}"/>
              </a:ext>
            </a:extLst>
          </p:cNvPr>
          <p:cNvGrpSpPr>
            <a:grpSpLocks/>
          </p:cNvGrpSpPr>
          <p:nvPr/>
        </p:nvGrpSpPr>
        <p:grpSpPr bwMode="auto">
          <a:xfrm>
            <a:off x="952500" y="2416175"/>
            <a:ext cx="1428750" cy="1138238"/>
            <a:chOff x="951860" y="2415468"/>
            <a:chExt cx="1429447" cy="1139000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234D531-2C9E-494E-865B-35AE987342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7061" y="3112848"/>
              <a:ext cx="454246" cy="441620"/>
            </a:xfrm>
            <a:prstGeom prst="ellips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68554E90-C7DF-7B41-A3DA-CEDA95DD5C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1860" y="2415468"/>
              <a:ext cx="454246" cy="441620"/>
            </a:xfrm>
            <a:prstGeom prst="ellips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289A4964-E028-6A49-B9E7-A85C552749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12988" y="2794000"/>
            <a:ext cx="355600" cy="346075"/>
          </a:xfrm>
          <a:prstGeom prst="ellipse">
            <a:avLst/>
          </a:prstGeom>
          <a:noFill/>
          <a:ln w="28575">
            <a:solidFill>
              <a:srgbClr val="3366FF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endParaRPr lang="en-US" altLang="en-US" sz="1800">
              <a:solidFill>
                <a:srgbClr val="FFFFFF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CEC48C3-871E-A246-A571-2E51D99500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4650" y="4014788"/>
            <a:ext cx="2262188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285750" indent="-28575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altLang="en-US" sz="1800"/>
              <a:t>Why not align “QL” </a:t>
            </a:r>
            <a:br>
              <a:rPr lang="en-US" altLang="en-US" sz="1800"/>
            </a:br>
            <a:r>
              <a:rPr lang="en-US" altLang="en-US" sz="1800"/>
              <a:t>instead of “NG” ??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altLang="en-US" sz="1800"/>
              <a:t>What does the “+” </a:t>
            </a:r>
            <a:br>
              <a:rPr lang="en-US" altLang="en-US" sz="1800"/>
            </a:br>
            <a:r>
              <a:rPr lang="en-US" altLang="en-US" sz="1800"/>
              <a:t>mean ?</a:t>
            </a:r>
          </a:p>
          <a:p>
            <a:pPr eaLnBrk="1" hangingPunct="1">
              <a:spcBef>
                <a:spcPct val="0"/>
              </a:spcBef>
              <a:buFontTx/>
              <a:buChar char="-"/>
            </a:pPr>
            <a:endParaRPr lang="en-US" altLang="en-US" sz="1800"/>
          </a:p>
          <a:p>
            <a:pPr eaLnBrk="1" hangingPunct="1">
              <a:spcBef>
                <a:spcPct val="0"/>
              </a:spcBef>
              <a:buFontTx/>
              <a:buChar char="-"/>
            </a:pPr>
            <a:r>
              <a:rPr lang="en-US" altLang="en-US" sz="1800"/>
              <a:t>How “good” is my</a:t>
            </a:r>
            <a:br>
              <a:rPr lang="en-US" altLang="en-US" sz="1800"/>
            </a:br>
            <a:r>
              <a:rPr lang="en-US" altLang="en-US" sz="1800"/>
              <a:t>alignment? 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9C70E93-E886-7A46-B905-1F58272A1A25}"/>
              </a:ext>
            </a:extLst>
          </p:cNvPr>
          <p:cNvGrpSpPr>
            <a:grpSpLocks/>
          </p:cNvGrpSpPr>
          <p:nvPr/>
        </p:nvGrpSpPr>
        <p:grpSpPr bwMode="auto">
          <a:xfrm>
            <a:off x="3244850" y="2532063"/>
            <a:ext cx="5637213" cy="4102100"/>
            <a:chOff x="3244152" y="2532139"/>
            <a:chExt cx="5637651" cy="4102266"/>
          </a:xfrm>
        </p:grpSpPr>
        <p:pic>
          <p:nvPicPr>
            <p:cNvPr id="21520" name="Picture 24">
              <a:extLst>
                <a:ext uri="{FF2B5EF4-FFF2-40B4-BE49-F238E27FC236}">
                  <a16:creationId xmlns:a16="http://schemas.microsoft.com/office/drawing/2014/main" id="{4B368D46-3F6B-7640-BFE2-EEF16B3A4FD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44152" y="3100859"/>
              <a:ext cx="5552715" cy="35335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521" name="TextBox 25">
              <a:extLst>
                <a:ext uri="{FF2B5EF4-FFF2-40B4-BE49-F238E27FC236}">
                  <a16:creationId xmlns:a16="http://schemas.microsoft.com/office/drawing/2014/main" id="{BEBB9446-B79E-BC4B-874D-5B01E1C47D0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322694" y="2532139"/>
              <a:ext cx="5559109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000" b="1"/>
                <a:t>=&gt; “substitution matrix”  (learned from structures)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C4B75A7-124B-3D49-B3F1-F2F29C5B09D4}"/>
              </a:ext>
            </a:extLst>
          </p:cNvPr>
          <p:cNvGrpSpPr>
            <a:grpSpLocks/>
          </p:cNvGrpSpPr>
          <p:nvPr/>
        </p:nvGrpSpPr>
        <p:grpSpPr bwMode="auto">
          <a:xfrm>
            <a:off x="4062413" y="3587750"/>
            <a:ext cx="1565275" cy="1076325"/>
            <a:chOff x="4062075" y="3587750"/>
            <a:chExt cx="1565210" cy="1076758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36346DF-9272-C84F-82E3-0282650E90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2075" y="3587750"/>
              <a:ext cx="263514" cy="257278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941FB7BE-6586-FB44-A2A3-C8ACD5E14AC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63771" y="4407230"/>
              <a:ext cx="263514" cy="257278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E3ECFD0-7D95-7C4B-BD84-2C89C5C8CF95}"/>
              </a:ext>
            </a:extLst>
          </p:cNvPr>
          <p:cNvGrpSpPr>
            <a:grpSpLocks/>
          </p:cNvGrpSpPr>
          <p:nvPr/>
        </p:nvGrpSpPr>
        <p:grpSpPr bwMode="auto">
          <a:xfrm>
            <a:off x="4843463" y="4081463"/>
            <a:ext cx="1558925" cy="1082675"/>
            <a:chOff x="4843125" y="4081551"/>
            <a:chExt cx="1559599" cy="1083108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2D48151-CCB0-4446-8A23-ADF468E0E4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43125" y="4081551"/>
              <a:ext cx="263639" cy="257278"/>
            </a:xfrm>
            <a:prstGeom prst="ellips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0A612EFF-4178-9C40-947A-76B4B9BFEF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9085" y="4907381"/>
              <a:ext cx="263639" cy="257278"/>
            </a:xfrm>
            <a:prstGeom prst="ellipse">
              <a:avLst/>
            </a:prstGeom>
            <a:noFill/>
            <a:ln w="28575">
              <a:solidFill>
                <a:srgbClr val="008000"/>
              </a:solidFill>
              <a:round/>
              <a:headEnd/>
              <a:tailEnd/>
            </a:ln>
            <a:effectLst>
              <a:outerShdw blurRad="40000" dist="23000" dir="5400000" rotWithShape="0">
                <a:srgbClr val="808080">
                  <a:alpha val="34998"/>
                </a:srgbClr>
              </a:outerShdw>
            </a:effectLst>
          </p:spPr>
          <p:txBody>
            <a:bodyPr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  <a:defRPr/>
              </a:pPr>
              <a:endParaRPr lang="en-US" altLang="en-US" sz="1800">
                <a:solidFill>
                  <a:srgbClr val="FFFFFF"/>
                </a:solidFill>
              </a:endParaRPr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8BA77063-AC20-A84B-AB6C-93477606C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7463" y="4081463"/>
            <a:ext cx="263525" cy="257175"/>
          </a:xfrm>
          <a:prstGeom prst="ellipse">
            <a:avLst/>
          </a:prstGeom>
          <a:noFill/>
          <a:ln w="28575">
            <a:solidFill>
              <a:srgbClr val="0000FF"/>
            </a:solidFill>
            <a:round/>
            <a:headEnd/>
            <a:tailEnd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endParaRPr lang="en-US" altLang="en-US" sz="1800">
              <a:solidFill>
                <a:srgbClr val="FFFFFF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443"/>
    </mc:Choice>
    <mc:Fallback xmlns="">
      <p:transition spd="slow" advTm="1734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/>
      <p:bldP spid="3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7BC73D4D-BA13-1C4F-B72C-E2A66598CE4E}"/>
              </a:ext>
            </a:extLst>
          </p:cNvPr>
          <p:cNvGrpSpPr>
            <a:grpSpLocks/>
          </p:cNvGrpSpPr>
          <p:nvPr/>
        </p:nvGrpSpPr>
        <p:grpSpPr bwMode="auto">
          <a:xfrm>
            <a:off x="180975" y="4324350"/>
            <a:ext cx="8564563" cy="2339975"/>
            <a:chOff x="180917" y="4325103"/>
            <a:chExt cx="8564279" cy="2339041"/>
          </a:xfrm>
        </p:grpSpPr>
        <p:grpSp>
          <p:nvGrpSpPr>
            <p:cNvPr id="22546" name="Group 11">
              <a:extLst>
                <a:ext uri="{FF2B5EF4-FFF2-40B4-BE49-F238E27FC236}">
                  <a16:creationId xmlns:a16="http://schemas.microsoft.com/office/drawing/2014/main" id="{A245740A-18BA-1145-AED3-C1F6509FE7C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80917" y="4325103"/>
              <a:ext cx="5872486" cy="2339041"/>
              <a:chOff x="309695" y="4517683"/>
              <a:chExt cx="5219700" cy="2079033"/>
            </a:xfrm>
          </p:grpSpPr>
          <p:pic>
            <p:nvPicPr>
              <p:cNvPr id="22548" name="Picture 8">
                <a:extLst>
                  <a:ext uri="{FF2B5EF4-FFF2-40B4-BE49-F238E27FC236}">
                    <a16:creationId xmlns:a16="http://schemas.microsoft.com/office/drawing/2014/main" id="{445BA41A-6CF6-8E48-824B-518FFDA8C5A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 r="-5449"/>
              <a:stretch>
                <a:fillRect/>
              </a:stretch>
            </p:blipFill>
            <p:spPr bwMode="auto">
              <a:xfrm>
                <a:off x="309695" y="4596349"/>
                <a:ext cx="5219700" cy="200036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0C83D842-419A-D646-BFCC-4488B9D90501}"/>
                  </a:ext>
                </a:extLst>
              </p:cNvPr>
              <p:cNvSpPr/>
              <p:nvPr/>
            </p:nvSpPr>
            <p:spPr>
              <a:xfrm>
                <a:off x="4531367" y="4517683"/>
                <a:ext cx="716781" cy="258116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/>
              </a:p>
            </p:txBody>
          </p:sp>
        </p:grpSp>
        <p:sp>
          <p:nvSpPr>
            <p:cNvPr id="22547" name="TextBox 17">
              <a:extLst>
                <a:ext uri="{FF2B5EF4-FFF2-40B4-BE49-F238E27FC236}">
                  <a16:creationId xmlns:a16="http://schemas.microsoft.com/office/drawing/2014/main" id="{95E8BEE2-61D2-864F-A680-A3CE40BF6CB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32056" y="5036477"/>
              <a:ext cx="2613140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explore all possible paths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/>
                <a:t>(but excluding obvious</a:t>
              </a:r>
              <a:br>
                <a:rPr lang="en-US" altLang="en-US" sz="1800"/>
              </a:br>
              <a:r>
                <a:rPr lang="en-US" altLang="en-US" sz="1800"/>
                <a:t> dead ends)</a:t>
              </a:r>
            </a:p>
          </p:txBody>
        </p:sp>
      </p:grpSp>
      <p:sp>
        <p:nvSpPr>
          <p:cNvPr id="22530" name="TextBox 3">
            <a:extLst>
              <a:ext uri="{FF2B5EF4-FFF2-40B4-BE49-F238E27FC236}">
                <a16:creationId xmlns:a16="http://schemas.microsoft.com/office/drawing/2014/main" id="{2F64753B-77DD-B245-B1D1-93C83AEB58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4450"/>
            <a:ext cx="34925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Pairwise Alignment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5C43E06-E613-B74E-B1E8-ED0479D9868C}"/>
              </a:ext>
            </a:extLst>
          </p:cNvPr>
          <p:cNvGrpSpPr>
            <a:grpSpLocks/>
          </p:cNvGrpSpPr>
          <p:nvPr/>
        </p:nvGrpSpPr>
        <p:grpSpPr bwMode="auto">
          <a:xfrm>
            <a:off x="0" y="777875"/>
            <a:ext cx="9144000" cy="3562350"/>
            <a:chOff x="-1" y="777501"/>
            <a:chExt cx="9144002" cy="356211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9865CD8-AE59-F74D-A07E-2FE3D6A6DB8A}"/>
                </a:ext>
              </a:extLst>
            </p:cNvPr>
            <p:cNvSpPr/>
            <p:nvPr/>
          </p:nvSpPr>
          <p:spPr>
            <a:xfrm>
              <a:off x="-1" y="777501"/>
              <a:ext cx="9144002" cy="66829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150A8B5-CE3E-9C45-A175-659837D922F6}"/>
                </a:ext>
              </a:extLst>
            </p:cNvPr>
            <p:cNvSpPr/>
            <p:nvPr/>
          </p:nvSpPr>
          <p:spPr>
            <a:xfrm>
              <a:off x="-1" y="3671324"/>
              <a:ext cx="9144002" cy="668293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22544" name="TextBox 4">
              <a:extLst>
                <a:ext uri="{FF2B5EF4-FFF2-40B4-BE49-F238E27FC236}">
                  <a16:creationId xmlns:a16="http://schemas.microsoft.com/office/drawing/2014/main" id="{6F6F035A-9FA3-324C-9DDE-339AE648B4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33938" y="777501"/>
              <a:ext cx="4297363" cy="585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u="sng"/>
                <a:t>a) BLAST: quick and dirty</a:t>
              </a:r>
            </a:p>
          </p:txBody>
        </p:sp>
        <p:sp>
          <p:nvSpPr>
            <p:cNvPr id="22545" name="TextBox 5">
              <a:extLst>
                <a:ext uri="{FF2B5EF4-FFF2-40B4-BE49-F238E27FC236}">
                  <a16:creationId xmlns:a16="http://schemas.microsoft.com/office/drawing/2014/main" id="{BEFE251C-6837-6A4C-BE57-4B26DDECBE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67263" y="3671888"/>
              <a:ext cx="7726363" cy="5857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en-US" altLang="en-US" u="sng"/>
                <a:t>b) Dynamic Programming – correct and slow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15BB5FE-3989-DE49-B06B-6334AEFDD453}"/>
              </a:ext>
            </a:extLst>
          </p:cNvPr>
          <p:cNvGrpSpPr>
            <a:grpSpLocks/>
          </p:cNvGrpSpPr>
          <p:nvPr/>
        </p:nvGrpSpPr>
        <p:grpSpPr bwMode="auto">
          <a:xfrm>
            <a:off x="123825" y="1535113"/>
            <a:ext cx="8455025" cy="646112"/>
            <a:chOff x="123630" y="1535148"/>
            <a:chExt cx="8455303" cy="646331"/>
          </a:xfrm>
        </p:grpSpPr>
        <p:pic>
          <p:nvPicPr>
            <p:cNvPr id="22538" name="Picture 7">
              <a:extLst>
                <a:ext uri="{FF2B5EF4-FFF2-40B4-BE49-F238E27FC236}">
                  <a16:creationId xmlns:a16="http://schemas.microsoft.com/office/drawing/2014/main" id="{144B21B5-7BC2-C84E-9095-3B23150AFE3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630" y="1607036"/>
              <a:ext cx="5599838" cy="2323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539" name="Picture 7">
              <a:extLst>
                <a:ext uri="{FF2B5EF4-FFF2-40B4-BE49-F238E27FC236}">
                  <a16:creationId xmlns:a16="http://schemas.microsoft.com/office/drawing/2014/main" id="{8144AEEF-0C37-CB43-9571-4A6282C740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16066" y="1926119"/>
              <a:ext cx="376768" cy="2328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29744C3-4BA6-8940-AA53-6F193F162A2D}"/>
                </a:ext>
              </a:extLst>
            </p:cNvPr>
            <p:cNvSpPr/>
            <p:nvPr/>
          </p:nvSpPr>
          <p:spPr>
            <a:xfrm>
              <a:off x="3116166" y="1606609"/>
              <a:ext cx="376249" cy="552637"/>
            </a:xfrm>
            <a:prstGeom prst="rect">
              <a:avLst/>
            </a:prstGeom>
            <a:solidFill>
              <a:schemeClr val="accent2">
                <a:lumMod val="75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22541" name="TextBox 2">
              <a:extLst>
                <a:ext uri="{FF2B5EF4-FFF2-40B4-BE49-F238E27FC236}">
                  <a16:creationId xmlns:a16="http://schemas.microsoft.com/office/drawing/2014/main" id="{470742F4-63F7-0142-A0E4-C579F013583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656" y="1535148"/>
              <a:ext cx="2599277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1) identify word-matches</a:t>
              </a:r>
              <a:br>
                <a:rPr lang="en-US" altLang="en-US" sz="1800" b="1"/>
              </a:br>
              <a:r>
                <a:rPr lang="en-US" altLang="en-US" sz="1800" b="1"/>
                <a:t>     (use indexing)	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8D7F04B-730A-AE47-9BD9-F00DB0334CE5}"/>
              </a:ext>
            </a:extLst>
          </p:cNvPr>
          <p:cNvGrpSpPr>
            <a:grpSpLocks/>
          </p:cNvGrpSpPr>
          <p:nvPr/>
        </p:nvGrpSpPr>
        <p:grpSpPr bwMode="auto">
          <a:xfrm>
            <a:off x="123825" y="2495550"/>
            <a:ext cx="9004300" cy="1030288"/>
            <a:chOff x="123629" y="2495506"/>
            <a:chExt cx="9004658" cy="1030288"/>
          </a:xfrm>
        </p:grpSpPr>
        <p:pic>
          <p:nvPicPr>
            <p:cNvPr id="22534" name="Picture 7">
              <a:extLst>
                <a:ext uri="{FF2B5EF4-FFF2-40B4-BE49-F238E27FC236}">
                  <a16:creationId xmlns:a16="http://schemas.microsoft.com/office/drawing/2014/main" id="{F3594E93-7DFE-E248-9FA7-7F02E800A3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3629" y="2495506"/>
              <a:ext cx="5599839" cy="10302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8F3B023-0D88-7145-8A40-92F680BB89CF}"/>
                </a:ext>
              </a:extLst>
            </p:cNvPr>
            <p:cNvSpPr/>
            <p:nvPr/>
          </p:nvSpPr>
          <p:spPr>
            <a:xfrm>
              <a:off x="3116186" y="2606631"/>
              <a:ext cx="376252" cy="674688"/>
            </a:xfrm>
            <a:prstGeom prst="rect">
              <a:avLst/>
            </a:prstGeom>
            <a:solidFill>
              <a:schemeClr val="accent2">
                <a:lumMod val="75000"/>
                <a:alpha val="2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cxnSp>
          <p:nvCxnSpPr>
            <p:cNvPr id="5" name="Straight Arrow Connector 4">
              <a:extLst>
                <a:ext uri="{FF2B5EF4-FFF2-40B4-BE49-F238E27FC236}">
                  <a16:creationId xmlns:a16="http://schemas.microsoft.com/office/drawing/2014/main" id="{90A9B6DB-E567-C449-8F4B-A19B5B04E191}"/>
                </a:ext>
              </a:extLst>
            </p:cNvPr>
            <p:cNvCxnSpPr/>
            <p:nvPr/>
          </p:nvCxnSpPr>
          <p:spPr>
            <a:xfrm>
              <a:off x="584022" y="2562181"/>
              <a:ext cx="4945260" cy="0"/>
            </a:xfrm>
            <a:prstGeom prst="straightConnector1">
              <a:avLst/>
            </a:prstGeom>
            <a:ln>
              <a:solidFill>
                <a:schemeClr val="accent2">
                  <a:lumMod val="75000"/>
                </a:schemeClr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537" name="TextBox 13">
              <a:extLst>
                <a:ext uri="{FF2B5EF4-FFF2-40B4-BE49-F238E27FC236}">
                  <a16:creationId xmlns:a16="http://schemas.microsoft.com/office/drawing/2014/main" id="{273215D0-B814-E849-9075-C3A5DDEB202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9656" y="2621194"/>
              <a:ext cx="314863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b="1"/>
                <a:t>2) extend into an “HSP”</a:t>
              </a:r>
              <a:br>
                <a:rPr lang="en-US" altLang="en-US" sz="1800" b="1"/>
              </a:br>
              <a:r>
                <a:rPr lang="en-US" altLang="en-US" sz="1800" b="1"/>
                <a:t>     (high-scoring sequence pair)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7844"/>
    </mc:Choice>
    <mc:Fallback xmlns="">
      <p:transition spd="slow" advTm="137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extBox 3">
            <a:extLst>
              <a:ext uri="{FF2B5EF4-FFF2-40B4-BE49-F238E27FC236}">
                <a16:creationId xmlns:a16="http://schemas.microsoft.com/office/drawing/2014/main" id="{338145E7-E4C3-5A4B-BB1D-0E51205233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4450"/>
            <a:ext cx="34925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Multiple Alignment</a:t>
            </a:r>
          </a:p>
        </p:txBody>
      </p:sp>
      <p:pic>
        <p:nvPicPr>
          <p:cNvPr id="23554" name="Picture 1">
            <a:extLst>
              <a:ext uri="{FF2B5EF4-FFF2-40B4-BE49-F238E27FC236}">
                <a16:creationId xmlns:a16="http://schemas.microsoft.com/office/drawing/2014/main" id="{2B19EC2C-E0E4-B747-9551-A9CE94A15E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22225" y="1395413"/>
            <a:ext cx="9164638" cy="1658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AC6BF25-2A90-BE42-99EE-36280BC2DBFA}"/>
              </a:ext>
            </a:extLst>
          </p:cNvPr>
          <p:cNvGrpSpPr>
            <a:grpSpLocks/>
          </p:cNvGrpSpPr>
          <p:nvPr/>
        </p:nvGrpSpPr>
        <p:grpSpPr bwMode="auto">
          <a:xfrm>
            <a:off x="404813" y="3689350"/>
            <a:ext cx="7297737" cy="1939925"/>
            <a:chOff x="405061" y="3689716"/>
            <a:chExt cx="7297190" cy="1938992"/>
          </a:xfrm>
        </p:grpSpPr>
        <p:sp>
          <p:nvSpPr>
            <p:cNvPr id="23556" name="TextBox 2">
              <a:extLst>
                <a:ext uri="{FF2B5EF4-FFF2-40B4-BE49-F238E27FC236}">
                  <a16:creationId xmlns:a16="http://schemas.microsoft.com/office/drawing/2014/main" id="{53A75FCF-4A4E-D04B-A596-6F1E27B5344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05061" y="3689716"/>
              <a:ext cx="7297190" cy="19389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Combinatorial Explosion:    very many possible solutions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/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/>
                <a:t>Complexity: O(alignment_length                  )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/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b="1"/>
                <a:t>=&gt; an NP-complete problem  !!</a:t>
              </a:r>
            </a:p>
          </p:txBody>
        </p:sp>
        <p:sp>
          <p:nvSpPr>
            <p:cNvPr id="23557" name="TextBox 3">
              <a:extLst>
                <a:ext uri="{FF2B5EF4-FFF2-40B4-BE49-F238E27FC236}">
                  <a16:creationId xmlns:a16="http://schemas.microsoft.com/office/drawing/2014/main" id="{FACA4904-88B8-A948-B6C8-1344BDBCF3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477581" y="4336901"/>
              <a:ext cx="133161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latin typeface="Arial Narrow" panose="020B0604020202020204" pitchFamily="34" charset="0"/>
                </a:rPr>
                <a:t>number_seqs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319"/>
    </mc:Choice>
    <mc:Fallback xmlns="">
      <p:transition spd="slow" advTm="77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extBox 3">
            <a:extLst>
              <a:ext uri="{FF2B5EF4-FFF2-40B4-BE49-F238E27FC236}">
                <a16:creationId xmlns:a16="http://schemas.microsoft.com/office/drawing/2014/main" id="{BF24847C-525F-EF43-B6A3-EDB92B4F18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19400" y="44450"/>
            <a:ext cx="34925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/>
              <a:t>Multiple Alignment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FFD2D98-830A-F746-8ED8-2FF4365A124B}"/>
              </a:ext>
            </a:extLst>
          </p:cNvPr>
          <p:cNvGrpSpPr>
            <a:grpSpLocks/>
          </p:cNvGrpSpPr>
          <p:nvPr/>
        </p:nvGrpSpPr>
        <p:grpSpPr bwMode="auto">
          <a:xfrm>
            <a:off x="688975" y="863600"/>
            <a:ext cx="8237538" cy="5497513"/>
            <a:chOff x="689738" y="863600"/>
            <a:chExt cx="8237361" cy="5497602"/>
          </a:xfrm>
        </p:grpSpPr>
        <p:pic>
          <p:nvPicPr>
            <p:cNvPr id="24579" name="Picture 4">
              <a:extLst>
                <a:ext uri="{FF2B5EF4-FFF2-40B4-BE49-F238E27FC236}">
                  <a16:creationId xmlns:a16="http://schemas.microsoft.com/office/drawing/2014/main" id="{41A7F6D7-EF5B-D144-8567-0E40E2A1045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9738" y="2451112"/>
              <a:ext cx="2184400" cy="863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0" name="Picture 5">
              <a:extLst>
                <a:ext uri="{FF2B5EF4-FFF2-40B4-BE49-F238E27FC236}">
                  <a16:creationId xmlns:a16="http://schemas.microsoft.com/office/drawing/2014/main" id="{A2741821-5B31-284C-AAED-CD87C7727B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601414" y="3393282"/>
              <a:ext cx="2325685" cy="20931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1" name="Picture 6">
              <a:extLst>
                <a:ext uri="{FF2B5EF4-FFF2-40B4-BE49-F238E27FC236}">
                  <a16:creationId xmlns:a16="http://schemas.microsoft.com/office/drawing/2014/main" id="{3AF9963A-1586-194C-BAA0-B555B879A4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12242" y="4107807"/>
              <a:ext cx="1258977" cy="121347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2" name="Picture 7">
              <a:extLst>
                <a:ext uri="{FF2B5EF4-FFF2-40B4-BE49-F238E27FC236}">
                  <a16:creationId xmlns:a16="http://schemas.microsoft.com/office/drawing/2014/main" id="{4074D7D3-9B6F-AA44-AE2A-B993B46424A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47276" y="3848961"/>
              <a:ext cx="2057906" cy="9113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3" name="Picture 8">
              <a:extLst>
                <a:ext uri="{FF2B5EF4-FFF2-40B4-BE49-F238E27FC236}">
                  <a16:creationId xmlns:a16="http://schemas.microsoft.com/office/drawing/2014/main" id="{97A3C091-531B-A145-B89E-CCA22588463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62827" y="1169818"/>
              <a:ext cx="3012785" cy="6137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4" name="Picture 9">
              <a:extLst>
                <a:ext uri="{FF2B5EF4-FFF2-40B4-BE49-F238E27FC236}">
                  <a16:creationId xmlns:a16="http://schemas.microsoft.com/office/drawing/2014/main" id="{CCAD8440-B4BC-744E-8457-F2579F3CF53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44086" y="5670140"/>
              <a:ext cx="2384776" cy="6094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5" name="Picture 10">
              <a:extLst>
                <a:ext uri="{FF2B5EF4-FFF2-40B4-BE49-F238E27FC236}">
                  <a16:creationId xmlns:a16="http://schemas.microsoft.com/office/drawing/2014/main" id="{FBFDA108-675D-F248-9332-4D159563FE8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3133" y="863600"/>
              <a:ext cx="3352800" cy="1270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6" name="Picture 11">
              <a:extLst>
                <a:ext uri="{FF2B5EF4-FFF2-40B4-BE49-F238E27FC236}">
                  <a16:creationId xmlns:a16="http://schemas.microsoft.com/office/drawing/2014/main" id="{0F8C1C16-0132-1A44-82AC-B78231EE99E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94375" y="1999998"/>
              <a:ext cx="977900" cy="1181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7" name="Picture 12">
              <a:extLst>
                <a:ext uri="{FF2B5EF4-FFF2-40B4-BE49-F238E27FC236}">
                  <a16:creationId xmlns:a16="http://schemas.microsoft.com/office/drawing/2014/main" id="{110C1091-7A08-2741-930C-966848877C5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8539" y="1999998"/>
              <a:ext cx="1835277" cy="10732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588" name="Picture 13">
              <a:extLst>
                <a:ext uri="{FF2B5EF4-FFF2-40B4-BE49-F238E27FC236}">
                  <a16:creationId xmlns:a16="http://schemas.microsoft.com/office/drawing/2014/main" id="{E6A46F22-9269-6344-9EB0-8DD09F02C2F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2347" y="5835664"/>
              <a:ext cx="1803400" cy="5255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205"/>
    </mc:Choice>
    <mc:Fallback xmlns="">
      <p:transition spd="slow" advTm="51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7|9.8|55.6|16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2|49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2|8.4|60.7|3.4|2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9|2.9|43.9|11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|10.2|40.8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7|11.7|10.5|1.7|15.5|4.5|23.2|10.2|11.4|32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5|13.2|39.2|15.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31.2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543</TotalTime>
  <Words>500</Words>
  <Application>Microsoft Macintosh PowerPoint</Application>
  <PresentationFormat>On-screen Show (4:3)</PresentationFormat>
  <Paragraphs>75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Arial Narrow</vt:lpstr>
      <vt:lpstr>Calibri</vt:lpstr>
      <vt:lpstr>Courier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UZH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Christian von Mering</dc:creator>
  <cp:lastModifiedBy>Christian von Mering</cp:lastModifiedBy>
  <cp:revision>37</cp:revision>
  <dcterms:created xsi:type="dcterms:W3CDTF">2013-05-10T15:44:02Z</dcterms:created>
  <dcterms:modified xsi:type="dcterms:W3CDTF">2021-05-17T11:26:30Z</dcterms:modified>
</cp:coreProperties>
</file>